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88825"/>
  <p:notesSz cx="6858000" cy="9144000"/>
  <p:embeddedFontLst>
    <p:embeddedFont>
      <p:font typeface="Corsiva"/>
      <p:regular r:id="rId19"/>
      <p:bold r:id="rId20"/>
      <p:italic r:id="rId21"/>
      <p:boldItalic r:id="rId22"/>
    </p:embeddedFont>
    <p:embeddedFont>
      <p:font typeface="Questrial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hKaH/ladGPGznFJcIEHETzASDy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siva-bold.fntdata"/><Relationship Id="rId11" Type="http://schemas.openxmlformats.org/officeDocument/2006/relationships/slide" Target="slides/slide7.xml"/><Relationship Id="rId22" Type="http://schemas.openxmlformats.org/officeDocument/2006/relationships/font" Target="fonts/Corsiva-boldItalic.fntdata"/><Relationship Id="rId10" Type="http://schemas.openxmlformats.org/officeDocument/2006/relationships/slide" Target="slides/slide6.xml"/><Relationship Id="rId21" Type="http://schemas.openxmlformats.org/officeDocument/2006/relationships/font" Target="fonts/Corsiva-italic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Questrial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orsiva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" name="Google Shape;10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99fe4a43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999fe4a4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999fe4a43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17"/>
          <p:cNvGrpSpPr/>
          <p:nvPr/>
        </p:nvGrpSpPr>
        <p:grpSpPr>
          <a:xfrm>
            <a:off x="0" y="0"/>
            <a:ext cx="12190621" cy="6858000"/>
            <a:chOff x="0" y="0"/>
            <a:chExt cx="12190621" cy="6858000"/>
          </a:xfrm>
        </p:grpSpPr>
        <p:sp>
          <p:nvSpPr>
            <p:cNvPr id="20" name="Google Shape;20;p17"/>
            <p:cNvSpPr/>
            <p:nvPr/>
          </p:nvSpPr>
          <p:spPr>
            <a:xfrm>
              <a:off x="1620" y="0"/>
              <a:ext cx="12189001" cy="6858000"/>
            </a:xfrm>
            <a:prstGeom prst="rect">
              <a:avLst/>
            </a:prstGeom>
            <a:gradFill>
              <a:gsLst>
                <a:gs pos="0">
                  <a:srgbClr val="4C661A"/>
                </a:gs>
                <a:gs pos="58000">
                  <a:srgbClr val="D5EAAE"/>
                </a:gs>
                <a:gs pos="100000">
                  <a:srgbClr val="4C661A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60925" lIns="121875" spcFirstLastPara="1" rIns="121875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grpSp>
          <p:nvGrpSpPr>
            <p:cNvPr id="21" name="Google Shape;21;p17"/>
            <p:cNvGrpSpPr/>
            <p:nvPr/>
          </p:nvGrpSpPr>
          <p:grpSpPr>
            <a:xfrm>
              <a:off x="0" y="0"/>
              <a:ext cx="4725984" cy="6858000"/>
              <a:chOff x="0" y="0"/>
              <a:chExt cx="4725984" cy="6858000"/>
            </a:xfrm>
          </p:grpSpPr>
          <p:pic>
            <p:nvPicPr>
              <p:cNvPr id="22" name="Google Shape;22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0" y="0"/>
                <a:ext cx="4591500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Google Shape;23;p17"/>
              <p:cNvSpPr/>
              <p:nvPr/>
            </p:nvSpPr>
            <p:spPr>
              <a:xfrm>
                <a:off x="4588884" y="0"/>
                <a:ext cx="137100" cy="6858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</p:grp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1117309" y="6400801"/>
            <a:ext cx="274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907842" y="6400801"/>
            <a:ext cx="6216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10167146" y="6400801"/>
            <a:ext cx="1107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17"/>
          <p:cNvSpPr txBox="1"/>
          <p:nvPr>
            <p:ph idx="1" type="subTitle"/>
          </p:nvPr>
        </p:nvSpPr>
        <p:spPr>
          <a:xfrm>
            <a:off x="4879346" y="4927600"/>
            <a:ext cx="70086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None/>
              <a:defRPr b="0" i="0" sz="28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Questrial"/>
              <a:buNone/>
              <a:defRPr b="0" i="0" sz="20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type="ctrTitle"/>
          </p:nvPr>
        </p:nvSpPr>
        <p:spPr>
          <a:xfrm>
            <a:off x="4879346" y="1498601"/>
            <a:ext cx="7008600" cy="329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b="0" i="0" sz="5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/>
          <p:nvPr>
            <p:ph type="title"/>
          </p:nvPr>
        </p:nvSpPr>
        <p:spPr>
          <a:xfrm>
            <a:off x="1117309" y="76200"/>
            <a:ext cx="101574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  <a:defRPr b="0" i="0" sz="44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26"/>
          <p:cNvSpPr txBox="1"/>
          <p:nvPr>
            <p:ph idx="1" type="body"/>
          </p:nvPr>
        </p:nvSpPr>
        <p:spPr>
          <a:xfrm rot="5400000">
            <a:off x="3960813" y="-1141750"/>
            <a:ext cx="4470300" cy="10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Questrial"/>
              <a:buChar char="–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2900" lvl="2" marL="1371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2900" lvl="3" marL="1828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2900" lvl="4" marL="22860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1470" lvl="5" marL="27432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1470" lvl="6" marL="3200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1470" lvl="7" marL="3657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1470" lvl="8" marL="4114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0" name="Google Shape;90;p26"/>
          <p:cNvSpPr txBox="1"/>
          <p:nvPr>
            <p:ph idx="10" type="dt"/>
          </p:nvPr>
        </p:nvSpPr>
        <p:spPr>
          <a:xfrm>
            <a:off x="1117309" y="6400801"/>
            <a:ext cx="274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1" name="Google Shape;91;p26"/>
          <p:cNvSpPr txBox="1"/>
          <p:nvPr>
            <p:ph idx="11" type="ftr"/>
          </p:nvPr>
        </p:nvSpPr>
        <p:spPr>
          <a:xfrm>
            <a:off x="3907842" y="6400801"/>
            <a:ext cx="6216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2" name="Google Shape;92;p26"/>
          <p:cNvSpPr txBox="1"/>
          <p:nvPr>
            <p:ph idx="12" type="sldNum"/>
          </p:nvPr>
        </p:nvSpPr>
        <p:spPr>
          <a:xfrm>
            <a:off x="10167146" y="6400801"/>
            <a:ext cx="1107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7"/>
          <p:cNvSpPr txBox="1"/>
          <p:nvPr>
            <p:ph type="title"/>
          </p:nvPr>
        </p:nvSpPr>
        <p:spPr>
          <a:xfrm rot="5400000">
            <a:off x="7614813" y="2512488"/>
            <a:ext cx="5897700" cy="142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  <a:defRPr b="0" i="0" sz="44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27"/>
          <p:cNvSpPr txBox="1"/>
          <p:nvPr>
            <p:ph idx="1" type="body"/>
          </p:nvPr>
        </p:nvSpPr>
        <p:spPr>
          <a:xfrm rot="5400000">
            <a:off x="2434487" y="-1042662"/>
            <a:ext cx="5897700" cy="85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Questrial"/>
              <a:buChar char="–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2900" lvl="2" marL="1371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2900" lvl="3" marL="1828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2900" lvl="4" marL="22860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1470" lvl="5" marL="27432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1470" lvl="6" marL="3200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1470" lvl="7" marL="3657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1470" lvl="8" marL="4114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6" name="Google Shape;96;p27"/>
          <p:cNvSpPr txBox="1"/>
          <p:nvPr>
            <p:ph idx="10" type="dt"/>
          </p:nvPr>
        </p:nvSpPr>
        <p:spPr>
          <a:xfrm>
            <a:off x="1117309" y="6400801"/>
            <a:ext cx="274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7" name="Google Shape;97;p27"/>
          <p:cNvSpPr txBox="1"/>
          <p:nvPr>
            <p:ph idx="11" type="ftr"/>
          </p:nvPr>
        </p:nvSpPr>
        <p:spPr>
          <a:xfrm>
            <a:off x="3907842" y="6400801"/>
            <a:ext cx="6216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8" name="Google Shape;98;p27"/>
          <p:cNvSpPr txBox="1"/>
          <p:nvPr>
            <p:ph idx="12" type="sldNum"/>
          </p:nvPr>
        </p:nvSpPr>
        <p:spPr>
          <a:xfrm>
            <a:off x="10167146" y="6400801"/>
            <a:ext cx="1107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idx="10" type="dt"/>
          </p:nvPr>
        </p:nvSpPr>
        <p:spPr>
          <a:xfrm>
            <a:off x="1117309" y="6400801"/>
            <a:ext cx="274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3907842" y="6400801"/>
            <a:ext cx="6216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10167146" y="6400801"/>
            <a:ext cx="1107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1117309" y="1701800"/>
            <a:ext cx="10157400" cy="44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Questrial"/>
              <a:buChar char="–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2900" lvl="2" marL="1371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2900" lvl="3" marL="1828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2900" lvl="4" marL="22860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1470" lvl="5" marL="27432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1470" lvl="6" marL="3200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1470" lvl="7" marL="3657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1470" lvl="8" marL="4114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type="title"/>
          </p:nvPr>
        </p:nvSpPr>
        <p:spPr>
          <a:xfrm>
            <a:off x="1117309" y="76200"/>
            <a:ext cx="101574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  <a:defRPr b="0" i="0" sz="44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1117309" y="76200"/>
            <a:ext cx="101574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  <a:defRPr b="0" i="0" sz="44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9"/>
          <p:cNvSpPr txBox="1"/>
          <p:nvPr>
            <p:ph idx="1" type="body"/>
          </p:nvPr>
        </p:nvSpPr>
        <p:spPr>
          <a:xfrm>
            <a:off x="1117309" y="1701800"/>
            <a:ext cx="4977000" cy="44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Questrial"/>
              <a:buChar char="–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2900" lvl="2" marL="1371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2900" lvl="3" marL="1828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2900" lvl="4" marL="22860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1470" lvl="5" marL="27432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1470" lvl="6" marL="3200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1470" lvl="7" marL="3657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1470" lvl="8" marL="4114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8" name="Google Shape;38;p19"/>
          <p:cNvSpPr txBox="1"/>
          <p:nvPr>
            <p:ph idx="2" type="body"/>
          </p:nvPr>
        </p:nvSpPr>
        <p:spPr>
          <a:xfrm>
            <a:off x="6297559" y="1701800"/>
            <a:ext cx="4977000" cy="44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Questrial"/>
              <a:buChar char="–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2900" lvl="2" marL="1371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2900" lvl="3" marL="1828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2900" lvl="4" marL="22860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1470" lvl="5" marL="27432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1470" lvl="6" marL="3200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1470" lvl="7" marL="3657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1470" lvl="8" marL="4114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9" name="Google Shape;39;p19"/>
          <p:cNvSpPr txBox="1"/>
          <p:nvPr>
            <p:ph idx="10" type="dt"/>
          </p:nvPr>
        </p:nvSpPr>
        <p:spPr>
          <a:xfrm>
            <a:off x="1117309" y="6400801"/>
            <a:ext cx="274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0" name="Google Shape;40;p19"/>
          <p:cNvSpPr txBox="1"/>
          <p:nvPr>
            <p:ph idx="11" type="ftr"/>
          </p:nvPr>
        </p:nvSpPr>
        <p:spPr>
          <a:xfrm>
            <a:off x="3907842" y="6400801"/>
            <a:ext cx="6216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10167146" y="6400801"/>
            <a:ext cx="1107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20"/>
          <p:cNvGrpSpPr/>
          <p:nvPr/>
        </p:nvGrpSpPr>
        <p:grpSpPr>
          <a:xfrm>
            <a:off x="1620" y="0"/>
            <a:ext cx="12189001" cy="6858000"/>
            <a:chOff x="1620" y="0"/>
            <a:chExt cx="12189001" cy="6858000"/>
          </a:xfrm>
        </p:grpSpPr>
        <p:sp>
          <p:nvSpPr>
            <p:cNvPr id="44" name="Google Shape;44;p20"/>
            <p:cNvSpPr/>
            <p:nvPr/>
          </p:nvSpPr>
          <p:spPr>
            <a:xfrm>
              <a:off x="1620" y="0"/>
              <a:ext cx="12189001" cy="6858000"/>
            </a:xfrm>
            <a:prstGeom prst="rect">
              <a:avLst/>
            </a:prstGeom>
            <a:gradFill>
              <a:gsLst>
                <a:gs pos="0">
                  <a:srgbClr val="4C661A"/>
                </a:gs>
                <a:gs pos="58000">
                  <a:srgbClr val="D5EAAE"/>
                </a:gs>
                <a:gs pos="100000">
                  <a:srgbClr val="4C661A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60925" lIns="121875" spcFirstLastPara="1" rIns="121875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45" name="Google Shape;45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98818" y="0"/>
              <a:ext cx="45915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20"/>
            <p:cNvSpPr/>
            <p:nvPr/>
          </p:nvSpPr>
          <p:spPr>
            <a:xfrm>
              <a:off x="7481252" y="0"/>
              <a:ext cx="137100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pic>
        <p:nvPicPr>
          <p:cNvPr id="47" name="Google Shape;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8818" y="0"/>
            <a:ext cx="459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0"/>
          <p:cNvSpPr txBox="1"/>
          <p:nvPr>
            <p:ph idx="10" type="dt"/>
          </p:nvPr>
        </p:nvSpPr>
        <p:spPr>
          <a:xfrm>
            <a:off x="1117309" y="6400801"/>
            <a:ext cx="274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Google Shape;49;p20"/>
          <p:cNvSpPr txBox="1"/>
          <p:nvPr>
            <p:ph idx="11" type="ftr"/>
          </p:nvPr>
        </p:nvSpPr>
        <p:spPr>
          <a:xfrm>
            <a:off x="3907842" y="6400801"/>
            <a:ext cx="6216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10167146" y="6400801"/>
            <a:ext cx="1107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0"/>
          <p:cNvSpPr txBox="1"/>
          <p:nvPr>
            <p:ph idx="1" type="subTitle"/>
          </p:nvPr>
        </p:nvSpPr>
        <p:spPr>
          <a:xfrm>
            <a:off x="237149" y="4927600"/>
            <a:ext cx="70086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None/>
              <a:defRPr b="0" i="0" sz="28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Questrial"/>
              <a:buNone/>
              <a:defRPr b="0" i="0" sz="20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Google Shape;52;p20"/>
          <p:cNvSpPr txBox="1"/>
          <p:nvPr>
            <p:ph type="ctrTitle"/>
          </p:nvPr>
        </p:nvSpPr>
        <p:spPr>
          <a:xfrm>
            <a:off x="237149" y="1498601"/>
            <a:ext cx="7008600" cy="329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b="0" i="0" sz="5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1117309" y="76200"/>
            <a:ext cx="101574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  <a:defRPr b="0" i="0" sz="44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21"/>
          <p:cNvSpPr txBox="1"/>
          <p:nvPr>
            <p:ph idx="1" type="body"/>
          </p:nvPr>
        </p:nvSpPr>
        <p:spPr>
          <a:xfrm>
            <a:off x="1121372" y="1608836"/>
            <a:ext cx="49731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Questrial"/>
              <a:buNone/>
              <a:defRPr b="1" i="0" sz="27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1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1" i="0" sz="2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1" i="0" sz="2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1" i="0" sz="21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1" i="0" sz="21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1" i="0" sz="21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1" i="0" sz="21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6" name="Google Shape;56;p21"/>
          <p:cNvSpPr txBox="1"/>
          <p:nvPr>
            <p:ph idx="2" type="body"/>
          </p:nvPr>
        </p:nvSpPr>
        <p:spPr>
          <a:xfrm>
            <a:off x="1117309" y="2209800"/>
            <a:ext cx="49770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2900" lvl="2" marL="1371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2900" lvl="3" marL="1828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2900" lvl="4" marL="22860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1470" lvl="5" marL="27432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1470" lvl="6" marL="3200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1470" lvl="7" marL="3657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1470" lvl="8" marL="4114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7" name="Google Shape;57;p21"/>
          <p:cNvSpPr txBox="1"/>
          <p:nvPr>
            <p:ph idx="3" type="body"/>
          </p:nvPr>
        </p:nvSpPr>
        <p:spPr>
          <a:xfrm>
            <a:off x="6301622" y="1608836"/>
            <a:ext cx="49731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Questrial"/>
              <a:buNone/>
              <a:defRPr b="1" i="0" sz="27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1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1" i="0" sz="2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1" i="0" sz="2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1" i="0" sz="21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1" i="0" sz="21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1" i="0" sz="21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1" i="0" sz="21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8" name="Google Shape;58;p21"/>
          <p:cNvSpPr txBox="1"/>
          <p:nvPr>
            <p:ph idx="4" type="body"/>
          </p:nvPr>
        </p:nvSpPr>
        <p:spPr>
          <a:xfrm>
            <a:off x="6297559" y="2209800"/>
            <a:ext cx="49770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2900" lvl="2" marL="1371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2900" lvl="3" marL="1828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2900" lvl="4" marL="22860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1470" lvl="5" marL="27432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1470" lvl="6" marL="3200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1470" lvl="7" marL="3657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1470" lvl="8" marL="4114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Google Shape;59;p21"/>
          <p:cNvSpPr txBox="1"/>
          <p:nvPr>
            <p:ph idx="10" type="dt"/>
          </p:nvPr>
        </p:nvSpPr>
        <p:spPr>
          <a:xfrm>
            <a:off x="1117309" y="6400801"/>
            <a:ext cx="274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0" name="Google Shape;60;p21"/>
          <p:cNvSpPr txBox="1"/>
          <p:nvPr>
            <p:ph idx="11" type="ftr"/>
          </p:nvPr>
        </p:nvSpPr>
        <p:spPr>
          <a:xfrm>
            <a:off x="3907842" y="6400801"/>
            <a:ext cx="6216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1" name="Google Shape;61;p21"/>
          <p:cNvSpPr txBox="1"/>
          <p:nvPr>
            <p:ph idx="12" type="sldNum"/>
          </p:nvPr>
        </p:nvSpPr>
        <p:spPr>
          <a:xfrm>
            <a:off x="10167146" y="6400801"/>
            <a:ext cx="1107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/>
          <p:nvPr>
            <p:ph type="title"/>
          </p:nvPr>
        </p:nvSpPr>
        <p:spPr>
          <a:xfrm>
            <a:off x="1117309" y="76200"/>
            <a:ext cx="101574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  <a:defRPr b="0" i="0" sz="44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22"/>
          <p:cNvSpPr txBox="1"/>
          <p:nvPr>
            <p:ph idx="10" type="dt"/>
          </p:nvPr>
        </p:nvSpPr>
        <p:spPr>
          <a:xfrm>
            <a:off x="1117309" y="6400801"/>
            <a:ext cx="274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Google Shape;65;p22"/>
          <p:cNvSpPr txBox="1"/>
          <p:nvPr>
            <p:ph idx="11" type="ftr"/>
          </p:nvPr>
        </p:nvSpPr>
        <p:spPr>
          <a:xfrm>
            <a:off x="3907842" y="6400801"/>
            <a:ext cx="6216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Google Shape;66;p22"/>
          <p:cNvSpPr txBox="1"/>
          <p:nvPr>
            <p:ph idx="12" type="sldNum"/>
          </p:nvPr>
        </p:nvSpPr>
        <p:spPr>
          <a:xfrm>
            <a:off x="10167146" y="6400801"/>
            <a:ext cx="1107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/>
          <p:nvPr>
            <p:ph idx="10" type="dt"/>
          </p:nvPr>
        </p:nvSpPr>
        <p:spPr>
          <a:xfrm>
            <a:off x="1117309" y="6400801"/>
            <a:ext cx="274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9" name="Google Shape;69;p23"/>
          <p:cNvSpPr txBox="1"/>
          <p:nvPr>
            <p:ph idx="11" type="ftr"/>
          </p:nvPr>
        </p:nvSpPr>
        <p:spPr>
          <a:xfrm>
            <a:off x="3907842" y="6400801"/>
            <a:ext cx="6216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10167146" y="6400801"/>
            <a:ext cx="1107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/>
          <p:nvPr/>
        </p:nvSpPr>
        <p:spPr>
          <a:xfrm>
            <a:off x="3961368" y="0"/>
            <a:ext cx="79227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3725"/>
                </a:srgbClr>
              </a:gs>
            </a:gsLst>
            <a:lin ang="7799903" scaled="0"/>
          </a:gra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" name="Google Shape;73;p24"/>
          <p:cNvSpPr txBox="1"/>
          <p:nvPr>
            <p:ph type="title"/>
          </p:nvPr>
        </p:nvSpPr>
        <p:spPr>
          <a:xfrm>
            <a:off x="455612" y="1701800"/>
            <a:ext cx="33519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  <a:defRPr b="1" i="0" sz="20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4469236" y="482600"/>
            <a:ext cx="6805500" cy="58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Questrial"/>
              <a:buChar char="–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2900" lvl="2" marL="1371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2900" lvl="3" marL="1828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2900" lvl="4" marL="22860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1470" lvl="5" marL="27432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1470" lvl="6" marL="3200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1470" lvl="7" marL="3657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1470" lvl="8" marL="4114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5" name="Google Shape;75;p24"/>
          <p:cNvSpPr txBox="1"/>
          <p:nvPr>
            <p:ph idx="2" type="body"/>
          </p:nvPr>
        </p:nvSpPr>
        <p:spPr>
          <a:xfrm>
            <a:off x="455612" y="4648200"/>
            <a:ext cx="33519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Quest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0" i="0" sz="1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6" name="Google Shape;76;p24"/>
          <p:cNvSpPr txBox="1"/>
          <p:nvPr>
            <p:ph idx="10" type="dt"/>
          </p:nvPr>
        </p:nvSpPr>
        <p:spPr>
          <a:xfrm>
            <a:off x="1117309" y="6400801"/>
            <a:ext cx="274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7" name="Google Shape;77;p24"/>
          <p:cNvSpPr txBox="1"/>
          <p:nvPr>
            <p:ph idx="11" type="ftr"/>
          </p:nvPr>
        </p:nvSpPr>
        <p:spPr>
          <a:xfrm>
            <a:off x="3907842" y="6400801"/>
            <a:ext cx="6216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10167146" y="6400801"/>
            <a:ext cx="1107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/>
          <p:nvPr/>
        </p:nvSpPr>
        <p:spPr>
          <a:xfrm>
            <a:off x="2082258" y="0"/>
            <a:ext cx="80244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3725"/>
                </a:srgbClr>
              </a:gs>
            </a:gsLst>
            <a:lin ang="7799903" scaled="0"/>
          </a:gra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1" name="Google Shape;81;p25"/>
          <p:cNvSpPr txBox="1"/>
          <p:nvPr>
            <p:ph type="title"/>
          </p:nvPr>
        </p:nvSpPr>
        <p:spPr>
          <a:xfrm>
            <a:off x="2437765" y="4800600"/>
            <a:ext cx="731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  <a:defRPr b="1" i="0" sz="20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5"/>
          <p:cNvSpPr/>
          <p:nvPr>
            <p:ph idx="2" type="pic"/>
          </p:nvPr>
        </p:nvSpPr>
        <p:spPr>
          <a:xfrm>
            <a:off x="2437765" y="279401"/>
            <a:ext cx="7313400" cy="44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08A5EF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400"/>
              <a:buFont typeface="Questrial"/>
              <a:buNone/>
              <a:defRPr b="0" i="0" sz="37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4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400"/>
              <a:buFont typeface="Questrial"/>
              <a:buNone/>
              <a:defRPr b="0" i="0" sz="27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400"/>
              <a:buFont typeface="Questrial"/>
              <a:buNone/>
              <a:defRPr b="0" i="0" sz="27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400"/>
              <a:buFont typeface="Questrial"/>
              <a:buNone/>
              <a:defRPr b="0" i="0" sz="27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400"/>
              <a:buFont typeface="Questrial"/>
              <a:buNone/>
              <a:defRPr b="0" i="0" sz="27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400"/>
              <a:buFont typeface="Questrial"/>
              <a:buNone/>
              <a:defRPr b="0" i="0" sz="27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400"/>
              <a:buFont typeface="Questrial"/>
              <a:buNone/>
              <a:defRPr b="0" i="0" sz="27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3" name="Google Shape;83;p25"/>
          <p:cNvSpPr txBox="1"/>
          <p:nvPr>
            <p:ph idx="1" type="body"/>
          </p:nvPr>
        </p:nvSpPr>
        <p:spPr>
          <a:xfrm>
            <a:off x="2437765" y="5562600"/>
            <a:ext cx="7313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Quest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0" i="0" sz="1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4" name="Google Shape;84;p25"/>
          <p:cNvSpPr txBox="1"/>
          <p:nvPr>
            <p:ph idx="10" type="dt"/>
          </p:nvPr>
        </p:nvSpPr>
        <p:spPr>
          <a:xfrm>
            <a:off x="1117309" y="6400801"/>
            <a:ext cx="274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5" name="Google Shape;85;p25"/>
          <p:cNvSpPr txBox="1"/>
          <p:nvPr>
            <p:ph idx="11" type="ftr"/>
          </p:nvPr>
        </p:nvSpPr>
        <p:spPr>
          <a:xfrm>
            <a:off x="3907842" y="6400801"/>
            <a:ext cx="6216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6" name="Google Shape;86;p25"/>
          <p:cNvSpPr txBox="1"/>
          <p:nvPr>
            <p:ph idx="12" type="sldNum"/>
          </p:nvPr>
        </p:nvSpPr>
        <p:spPr>
          <a:xfrm>
            <a:off x="10167146" y="6400801"/>
            <a:ext cx="1107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6"/>
          <p:cNvGrpSpPr/>
          <p:nvPr/>
        </p:nvGrpSpPr>
        <p:grpSpPr>
          <a:xfrm>
            <a:off x="1620" y="0"/>
            <a:ext cx="12189001" cy="6858000"/>
            <a:chOff x="1620" y="0"/>
            <a:chExt cx="12189001" cy="6858000"/>
          </a:xfrm>
        </p:grpSpPr>
        <p:sp>
          <p:nvSpPr>
            <p:cNvPr id="11" name="Google Shape;11;p16"/>
            <p:cNvSpPr/>
            <p:nvPr/>
          </p:nvSpPr>
          <p:spPr>
            <a:xfrm>
              <a:off x="1620" y="0"/>
              <a:ext cx="12189001" cy="6858000"/>
            </a:xfrm>
            <a:prstGeom prst="rect">
              <a:avLst/>
            </a:prstGeom>
            <a:gradFill>
              <a:gsLst>
                <a:gs pos="0">
                  <a:srgbClr val="4C661A"/>
                </a:gs>
                <a:gs pos="58000">
                  <a:srgbClr val="D5EAAE"/>
                </a:gs>
                <a:gs pos="100000">
                  <a:srgbClr val="4C661A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60925" lIns="121875" spcFirstLastPara="1" rIns="121875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" name="Google Shape;12;p16"/>
            <p:cNvSpPr/>
            <p:nvPr/>
          </p:nvSpPr>
          <p:spPr>
            <a:xfrm>
              <a:off x="304721" y="0"/>
              <a:ext cx="11579400" cy="6858000"/>
            </a:xfrm>
            <a:prstGeom prst="rect">
              <a:avLst/>
            </a:prstGeom>
            <a:solidFill>
              <a:srgbClr val="EAF5D6">
                <a:alpha val="48627"/>
              </a:srgbClr>
            </a:solidFill>
            <a:ln>
              <a:noFill/>
            </a:ln>
          </p:spPr>
          <p:txBody>
            <a:bodyPr anchorCtr="0" anchor="ctr" bIns="60925" lIns="121875" spcFirstLastPara="1" rIns="121875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3" name="Google Shape;13;p16"/>
          <p:cNvSpPr txBox="1"/>
          <p:nvPr>
            <p:ph idx="10" type="dt"/>
          </p:nvPr>
        </p:nvSpPr>
        <p:spPr>
          <a:xfrm>
            <a:off x="1117309" y="6400801"/>
            <a:ext cx="274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1" type="ftr"/>
          </p:nvPr>
        </p:nvSpPr>
        <p:spPr>
          <a:xfrm>
            <a:off x="3907842" y="6400801"/>
            <a:ext cx="6216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10167146" y="6400801"/>
            <a:ext cx="1107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6"/>
          <p:cNvSpPr txBox="1"/>
          <p:nvPr>
            <p:ph idx="1" type="body"/>
          </p:nvPr>
        </p:nvSpPr>
        <p:spPr>
          <a:xfrm>
            <a:off x="1117309" y="1701800"/>
            <a:ext cx="10157400" cy="44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Questrial"/>
              <a:buChar char="–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800"/>
              <a:buFont typeface="Questrial"/>
              <a:buChar char="–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1470" lvl="5" marL="27432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1470" lvl="6" marL="32004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1470" lvl="7" marL="36576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1470" lvl="8" marL="41148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1620"/>
              <a:buFont typeface="Questrial"/>
              <a:buChar char="–"/>
              <a:defRPr b="0" i="0" sz="1800" u="none" cap="none" strike="noStrike">
                <a:solidFill>
                  <a:srgbClr val="222F2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" name="Google Shape;17;p16"/>
          <p:cNvSpPr txBox="1"/>
          <p:nvPr>
            <p:ph type="title"/>
          </p:nvPr>
        </p:nvSpPr>
        <p:spPr>
          <a:xfrm>
            <a:off x="1117309" y="76200"/>
            <a:ext cx="101574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  <a:defRPr b="0" i="0" sz="44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Richkaier@paps.net" TargetMode="External"/><Relationship Id="rId4" Type="http://schemas.openxmlformats.org/officeDocument/2006/relationships/hyperlink" Target="mailto:Tamiseaman@paps.net" TargetMode="External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4879350" y="3917525"/>
            <a:ext cx="7008600" cy="22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None/>
            </a:pPr>
            <a:r>
              <a:rPr lang="en-US"/>
              <a:t>	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None/>
            </a:pPr>
            <a:r>
              <a:rPr lang="en-US"/>
              <a:t> </a:t>
            </a:r>
            <a:r>
              <a:rPr b="1" lang="en-US"/>
              <a:t>Mrs. Seaman</a:t>
            </a:r>
            <a:endParaRPr b="1"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None/>
            </a:pPr>
            <a:r>
              <a:rPr b="1" lang="en-US"/>
              <a:t>Physics &amp; Environmental Science Teachers</a:t>
            </a:r>
            <a:endParaRPr b="1"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None/>
            </a:pPr>
            <a:r>
              <a:rPr b="1" lang="en-US"/>
              <a:t>Perth Amboy High School</a:t>
            </a:r>
            <a:endParaRPr b="1"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None/>
            </a:pPr>
            <a:r>
              <a:rPr b="1" lang="en-US"/>
              <a:t> Freshman Academy</a:t>
            </a:r>
            <a:endParaRPr b="1"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2400"/>
              <a:buFont typeface="Arial"/>
              <a:buNone/>
            </a:pPr>
            <a:r>
              <a:rPr b="1" lang="en-US"/>
              <a:t>2020-2021 School Year</a:t>
            </a:r>
            <a:endParaRPr b="1"/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1851" y="441500"/>
            <a:ext cx="3199402" cy="38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type="title"/>
          </p:nvPr>
        </p:nvSpPr>
        <p:spPr>
          <a:xfrm>
            <a:off x="1117300" y="76200"/>
            <a:ext cx="10157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</a:pPr>
            <a:r>
              <a:rPr b="0" i="0" lang="en-US" sz="44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rPr>
              <a:t>Questions/Answer</a:t>
            </a:r>
            <a:r>
              <a:rPr lang="en-US"/>
              <a:t>s</a:t>
            </a:r>
            <a:endParaRPr b="0" i="0" sz="4400" u="none" cap="none" strike="noStrike">
              <a:solidFill>
                <a:srgbClr val="31521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9" name="Google Shape;16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0850" y="1401969"/>
            <a:ext cx="7578725" cy="50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1117300" y="1375925"/>
            <a:ext cx="10157400" cy="4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6252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26252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/>
              <a:t>Grading is based on accumulated points from both formative and summative assessments such as: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rPr lang="en-US"/>
              <a:t>Tests, Quizzes (60%) , Classwork (35%), , Homework, Notes,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rPr lang="en-US"/>
              <a:t> Participation (5%)  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900">
              <a:solidFill>
                <a:srgbClr val="4B008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5" name="Google Shape;175;p1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</a:pPr>
            <a:r>
              <a:rPr b="0" i="0" lang="en-US" sz="44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rPr>
              <a:t>Grading</a:t>
            </a:r>
            <a:endParaRPr b="0" i="0" sz="4400" u="none" cap="none" strike="noStrike">
              <a:solidFill>
                <a:srgbClr val="31521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6" name="Google Shape;1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5300" y="4156350"/>
            <a:ext cx="1691922" cy="13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/>
          <p:nvPr>
            <p:ph idx="1" type="body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Serve as Mentors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Instill the Love of Learning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Keep Students Engaged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Constantly seeking out opportunities for Professional Development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Show student growth in learning and social development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Create an accepting and safe environment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Increase Interest in the Sciences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rgbClr val="FF0000"/>
                </a:solidFill>
              </a:rPr>
              <a:t>Prepare students for college and professional success!</a:t>
            </a:r>
            <a:endParaRPr u="sng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  <p:sp>
        <p:nvSpPr>
          <p:cNvPr id="182" name="Google Shape;182;p13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</a:pPr>
            <a:r>
              <a:rPr lang="en-US"/>
              <a:t>Our Goals as Teachers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idx="1" type="body"/>
          </p:nvPr>
        </p:nvSpPr>
        <p:spPr>
          <a:xfrm>
            <a:off x="1117309" y="1701800"/>
            <a:ext cx="10157400" cy="44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rPr b="1" lang="en-US" sz="2650">
                <a:latin typeface="Arial"/>
                <a:ea typeface="Arial"/>
                <a:cs typeface="Arial"/>
                <a:sym typeface="Arial"/>
              </a:rPr>
              <a:t>Parents/Guardians as Models</a:t>
            </a:r>
            <a:endParaRPr b="1" sz="265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rPr b="1" lang="en-US" sz="2450">
                <a:latin typeface="Arial"/>
                <a:ea typeface="Arial"/>
                <a:cs typeface="Arial"/>
                <a:sym typeface="Arial"/>
              </a:rPr>
              <a:t>Parents/guardians have a tremendous impact on children's behavior. What they observe in adults becomes a standard of behavior.</a:t>
            </a:r>
            <a:endParaRPr b="1" sz="2450">
              <a:latin typeface="Arial"/>
              <a:ea typeface="Arial"/>
              <a:cs typeface="Arial"/>
              <a:sym typeface="Arial"/>
            </a:endParaRPr>
          </a:p>
          <a:p>
            <a:pPr indent="-384175" lvl="0" marL="45720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50"/>
              <a:buFont typeface="Arial"/>
              <a:buChar char="•"/>
            </a:pPr>
            <a:r>
              <a:rPr lang="en-US" sz="2450">
                <a:latin typeface="Arial"/>
                <a:ea typeface="Arial"/>
                <a:cs typeface="Arial"/>
                <a:sym typeface="Arial"/>
              </a:rPr>
              <a:t>Create an appropriate study environment</a:t>
            </a:r>
            <a:endParaRPr sz="2450">
              <a:latin typeface="Arial"/>
              <a:ea typeface="Arial"/>
              <a:cs typeface="Arial"/>
              <a:sym typeface="Arial"/>
            </a:endParaRPr>
          </a:p>
          <a:p>
            <a:pPr indent="-3841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•"/>
            </a:pPr>
            <a:r>
              <a:rPr lang="en-US" sz="2450">
                <a:latin typeface="Arial"/>
                <a:ea typeface="Arial"/>
                <a:cs typeface="Arial"/>
                <a:sym typeface="Arial"/>
              </a:rPr>
              <a:t>Create a predictable routine if possible</a:t>
            </a:r>
            <a:endParaRPr sz="2450">
              <a:latin typeface="Arial"/>
              <a:ea typeface="Arial"/>
              <a:cs typeface="Arial"/>
              <a:sym typeface="Arial"/>
            </a:endParaRPr>
          </a:p>
          <a:p>
            <a:pPr indent="-3841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•"/>
            </a:pPr>
            <a:r>
              <a:rPr lang="en-US" sz="2450">
                <a:latin typeface="Arial"/>
                <a:ea typeface="Arial"/>
                <a:cs typeface="Arial"/>
                <a:sym typeface="Arial"/>
              </a:rPr>
              <a:t>Take time to listen or talk to your child about how their day is going </a:t>
            </a:r>
            <a:endParaRPr sz="2450">
              <a:latin typeface="Arial"/>
              <a:ea typeface="Arial"/>
              <a:cs typeface="Arial"/>
              <a:sym typeface="Arial"/>
            </a:endParaRPr>
          </a:p>
          <a:p>
            <a:pPr indent="-3841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•"/>
            </a:pPr>
            <a:r>
              <a:rPr lang="en-US" sz="2450">
                <a:latin typeface="Arial"/>
                <a:ea typeface="Arial"/>
                <a:cs typeface="Arial"/>
                <a:sym typeface="Arial"/>
              </a:rPr>
              <a:t>Make student eats a well balanced diet</a:t>
            </a:r>
            <a:endParaRPr sz="2450">
              <a:latin typeface="Arial"/>
              <a:ea typeface="Arial"/>
              <a:cs typeface="Arial"/>
              <a:sym typeface="Arial"/>
            </a:endParaRPr>
          </a:p>
          <a:p>
            <a:pPr indent="-3841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•"/>
            </a:pPr>
            <a:r>
              <a:rPr lang="en-US" sz="2450">
                <a:latin typeface="Arial"/>
                <a:ea typeface="Arial"/>
                <a:cs typeface="Arial"/>
                <a:sym typeface="Arial"/>
              </a:rPr>
              <a:t>Be a partner with your child and child’s teacher </a:t>
            </a:r>
            <a:endParaRPr sz="2450">
              <a:latin typeface="Arial"/>
              <a:ea typeface="Arial"/>
              <a:cs typeface="Arial"/>
              <a:sym typeface="Arial"/>
            </a:endParaRPr>
          </a:p>
          <a:p>
            <a:pPr indent="-3841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•"/>
            </a:pPr>
            <a:r>
              <a:rPr lang="en-US" sz="2450">
                <a:latin typeface="Arial"/>
                <a:ea typeface="Arial"/>
                <a:cs typeface="Arial"/>
                <a:sym typeface="Arial"/>
              </a:rPr>
              <a:t>Serve as a role model for  your student</a:t>
            </a:r>
            <a:endParaRPr sz="2450">
              <a:latin typeface="Arial"/>
              <a:ea typeface="Arial"/>
              <a:cs typeface="Arial"/>
              <a:sym typeface="Arial"/>
            </a:endParaRPr>
          </a:p>
          <a:p>
            <a:pPr indent="-3841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•"/>
            </a:pPr>
            <a:r>
              <a:rPr lang="en-US" sz="2450">
                <a:latin typeface="Arial"/>
                <a:ea typeface="Arial"/>
                <a:cs typeface="Arial"/>
                <a:sym typeface="Arial"/>
              </a:rPr>
              <a:t>Give your child love and support</a:t>
            </a:r>
            <a:endParaRPr sz="2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4"/>
          <p:cNvSpPr txBox="1"/>
          <p:nvPr>
            <p:ph type="title"/>
          </p:nvPr>
        </p:nvSpPr>
        <p:spPr>
          <a:xfrm>
            <a:off x="1117309" y="76200"/>
            <a:ext cx="101574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</a:pPr>
            <a:r>
              <a:rPr b="1" lang="en-US"/>
              <a:t>Parent Involvement Needed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/>
          <p:nvPr>
            <p:ph idx="1" type="body"/>
          </p:nvPr>
        </p:nvSpPr>
        <p:spPr>
          <a:xfrm>
            <a:off x="1117300" y="1701800"/>
            <a:ext cx="101574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We can be reached via phone  email during school hours.  We will be available via phone during Period 1, M, W, Th, F (8:05-8:47am)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Our email addresses are: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Richkaier@paps.net</a:t>
            </a:r>
            <a:r>
              <a:rPr lang="en-US"/>
              <a:t> and 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Tamiseaman@paps.net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4" name="Google Shape;194;p15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</a:pPr>
            <a:r>
              <a:rPr b="0" i="0" lang="en-US" sz="44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rPr>
              <a:t>Contact Information</a:t>
            </a:r>
            <a:endParaRPr b="0" i="0" sz="4400" u="none" cap="none" strike="noStrike">
              <a:solidFill>
                <a:srgbClr val="31521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5" name="Google Shape;19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46650" y="3934288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1117300" y="1473300"/>
            <a:ext cx="10157400" cy="46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u="sng"/>
              <a:t>Professional Information:  </a:t>
            </a:r>
            <a:r>
              <a:rPr b="1" lang="en-US"/>
              <a:t>I am an educator with over 14 years of experience.  I have taught classes in Physics, Chemistry, Environmental Science, Biology, Algebra I, Algebra II and Reading.  In addition, I have an extensive background working with exceptional learners to help them achieve their full potential.  This will be my eighth year teaching at Perth Amboy High School. </a:t>
            </a:r>
            <a:endParaRPr b="1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u="sng"/>
              <a:t>Personal Information: </a:t>
            </a:r>
            <a:r>
              <a:rPr b="1" lang="en-US"/>
              <a:t>  I am married and the proud mother of three boys.  My oldest son graduated from Brandeis University in Boston and is currently working as a Systems Administrator..  My other sons attend Rutgers University.  The middle son will be graduating in the Fall and going on to be a Physical Therapist.  My  youngest son is in the Engineering Program working on a double major in Biochemical Engineering and Biomedical Engineering. </a:t>
            </a:r>
            <a:endParaRPr b="1"/>
          </a:p>
          <a:p>
            <a:pPr indent="-152346" lvl="0" marL="304746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2" name="Google Shape;112;p3"/>
          <p:cNvSpPr txBox="1"/>
          <p:nvPr>
            <p:ph type="title"/>
          </p:nvPr>
        </p:nvSpPr>
        <p:spPr>
          <a:xfrm>
            <a:off x="1117309" y="76200"/>
            <a:ext cx="101574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About Me:  Tami Seaman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1117300" y="25"/>
            <a:ext cx="10157400" cy="43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/>
              <a:t>Colleges Attended:</a:t>
            </a:r>
            <a:endParaRPr b="1" u="sng"/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Emory University, Atlanta, GA- Undergraduate Bachelor’s Degree</a:t>
            </a:r>
            <a:endParaRPr b="1"/>
          </a:p>
          <a:p>
            <a:pPr indent="457200" lvl="0" marL="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Seton Hall University, South Orange, NJ- Master’s Degree</a:t>
            </a:r>
            <a:endParaRPr b="1"/>
          </a:p>
          <a:p>
            <a:pPr indent="457200" lvl="0" marL="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Rutger’s University- Teaching Degree</a:t>
            </a:r>
            <a:endParaRPr b="1"/>
          </a:p>
          <a:p>
            <a:pPr indent="457200" lvl="0" marL="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Rowan University- Special Education Certification </a:t>
            </a:r>
            <a:endParaRPr b="1"/>
          </a:p>
          <a:p>
            <a:pPr indent="457200" lvl="0" marL="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I am a lifelong learner committed to the teaching profession. My goal is to inspire others to learn and be the best that they can be!</a:t>
            </a:r>
            <a:endParaRPr b="1"/>
          </a:p>
          <a:p>
            <a:pPr indent="0" lvl="0" marL="0" marR="0" rtl="0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400"/>
              <a:buNone/>
            </a:pPr>
            <a:r>
              <a:rPr b="1" lang="en-US" sz="3000">
                <a:highlight>
                  <a:srgbClr val="FFFF00"/>
                </a:highlight>
                <a:latin typeface="Corsiva"/>
                <a:ea typeface="Corsiva"/>
                <a:cs typeface="Corsiva"/>
                <a:sym typeface="Corsiva"/>
              </a:rPr>
              <a:t>"To me there is nothing more fulfilling than knowing that you have made a difference in a child’s lif</a:t>
            </a:r>
            <a:r>
              <a:rPr b="1" lang="en-US">
                <a:highlight>
                  <a:srgbClr val="FFFF00"/>
                </a:highlight>
                <a:latin typeface="Corsiva"/>
                <a:ea typeface="Corsiva"/>
                <a:cs typeface="Corsiva"/>
                <a:sym typeface="Corsiva"/>
              </a:rPr>
              <a:t>e</a:t>
            </a:r>
            <a:r>
              <a:rPr b="1" lang="en-US">
                <a:highlight>
                  <a:srgbClr val="FFFF00"/>
                </a:highlight>
              </a:rPr>
              <a:t>. “ </a:t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5750">
              <a:solidFill>
                <a:srgbClr val="434343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4572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925" y="4785050"/>
            <a:ext cx="2225413" cy="170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4248" y="4785055"/>
            <a:ext cx="1798275" cy="170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2850" y="4785055"/>
            <a:ext cx="1798275" cy="170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19908" y="4966024"/>
            <a:ext cx="1996350" cy="13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1447450" y="-405175"/>
            <a:ext cx="10157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</a:pPr>
            <a:r>
              <a:rPr b="0" i="0" lang="en-US" sz="44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rPr>
              <a:t>Classroom Expectations</a:t>
            </a:r>
            <a:endParaRPr b="0" i="0" sz="4400" u="none" cap="none" strike="noStrike">
              <a:solidFill>
                <a:srgbClr val="31521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450" y="795425"/>
            <a:ext cx="6446000" cy="585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idx="1" type="body"/>
          </p:nvPr>
        </p:nvSpPr>
        <p:spPr>
          <a:xfrm>
            <a:off x="1015725" y="2117300"/>
            <a:ext cx="10157400" cy="4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❖"/>
            </a:pPr>
            <a:r>
              <a:rPr b="1"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Communicate Effectively Through </a:t>
            </a:r>
            <a:endParaRPr b="1"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Listening, Speaking and Writing.</a:t>
            </a:r>
            <a:endParaRPr b="1"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❖"/>
            </a:pPr>
            <a:r>
              <a:rPr b="1"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Read fluently, critically and with understanding.</a:t>
            </a:r>
            <a:endParaRPr b="1"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❖"/>
            </a:pPr>
            <a:r>
              <a:rPr b="1"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Use of technology and various tools to locate, organize and process information from various sources.</a:t>
            </a:r>
            <a:endParaRPr b="1"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❖"/>
            </a:pPr>
            <a:r>
              <a:rPr b="1"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Public Speaking, performing and creating to express ideas.</a:t>
            </a:r>
            <a:endParaRPr b="1"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Identifying, Clarifying, and describing issues/problems</a:t>
            </a:r>
            <a:endParaRPr b="1"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❖"/>
            </a:pPr>
            <a:r>
              <a:rPr b="1"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Utilizing thinking skills and reasoning strategies.</a:t>
            </a:r>
            <a:endParaRPr b="1"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❖"/>
            </a:pPr>
            <a:r>
              <a:rPr b="1"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Analyzing and Solve Problems Effectively by questioning, identifying, observing, hypothesizing, experimenting, and concluding.</a:t>
            </a:r>
            <a:endParaRPr b="1"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❖"/>
            </a:pPr>
            <a:r>
              <a:rPr b="1"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BE THE BEST THAT YOU CAN BE!</a:t>
            </a:r>
            <a:endParaRPr b="1"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346" lvl="0" marL="304746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4" name="Google Shape;134;p6"/>
          <p:cNvSpPr txBox="1"/>
          <p:nvPr>
            <p:ph type="title"/>
          </p:nvPr>
        </p:nvSpPr>
        <p:spPr>
          <a:xfrm>
            <a:off x="1117300" y="76200"/>
            <a:ext cx="101574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Academic Expectations</a:t>
            </a:r>
            <a:endParaRPr/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7100" y="76200"/>
            <a:ext cx="3186025" cy="2928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1200200" y="767100"/>
            <a:ext cx="6786900" cy="16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CC0000"/>
                </a:solidFill>
                <a:latin typeface="Corsiva"/>
                <a:ea typeface="Corsiva"/>
                <a:cs typeface="Corsiva"/>
                <a:sym typeface="Corsiva"/>
              </a:rPr>
              <a:t>“Creating a culture of High Expectations, Student Motivation and Instructional Support </a:t>
            </a:r>
            <a:endParaRPr b="0" i="0" sz="2400" u="none" cap="none" strike="noStrike">
              <a:solidFill>
                <a:srgbClr val="CC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CC0000"/>
                </a:solidFill>
                <a:latin typeface="Corsiva"/>
                <a:ea typeface="Corsiva"/>
                <a:cs typeface="Corsiva"/>
                <a:sym typeface="Corsiva"/>
              </a:rPr>
              <a:t>that promotes success for every student”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idx="1" type="body"/>
          </p:nvPr>
        </p:nvSpPr>
        <p:spPr>
          <a:xfrm>
            <a:off x="1117300" y="262600"/>
            <a:ext cx="4977000" cy="6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866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Cornell Note Taking/Reference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Do Nows/Exit Slips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Classroom Discussions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Inquiry Based Labs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Social and Emotional Learning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Science and Literacy Practice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Key Words/ Word Morphology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Study Guides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 of Technology/Research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News/Media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Mnemonics/Analogies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Bulletin Boards/Jam Boards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Technology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Online Interactive Labs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Reflections</a:t>
            </a:r>
            <a:endParaRPr/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52346" lvl="0" marL="304746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52346" lvl="0" marL="304746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52346" lvl="0" marL="304746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52346" lvl="0" marL="304746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52346" lvl="0" marL="304746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15240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3" name="Google Shape;143;p7"/>
          <p:cNvSpPr txBox="1"/>
          <p:nvPr>
            <p:ph type="title"/>
          </p:nvPr>
        </p:nvSpPr>
        <p:spPr>
          <a:xfrm>
            <a:off x="1117300" y="76200"/>
            <a:ext cx="10157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</a:t>
            </a:r>
            <a:r>
              <a:rPr lang="en-US" sz="3000">
                <a:latin typeface="Impact"/>
                <a:ea typeface="Impact"/>
                <a:cs typeface="Impact"/>
                <a:sym typeface="Impact"/>
              </a:rPr>
              <a:t>hings you’ll see in our classroom</a:t>
            </a:r>
            <a:r>
              <a:rPr lang="en-US"/>
              <a:t>…..</a:t>
            </a:r>
            <a:endParaRPr/>
          </a:p>
        </p:txBody>
      </p:sp>
      <p:sp>
        <p:nvSpPr>
          <p:cNvPr id="144" name="Google Shape;144;p7"/>
          <p:cNvSpPr txBox="1"/>
          <p:nvPr>
            <p:ph idx="2" type="body"/>
          </p:nvPr>
        </p:nvSpPr>
        <p:spPr>
          <a:xfrm>
            <a:off x="6297700" y="169500"/>
            <a:ext cx="4977000" cy="6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866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Demonstrations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Cross Curriculum lessons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Differentiated Instruction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Small Group Activities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Whole Group Activities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Individual Activities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Formal and Summative Assessments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Social and Emotional Growth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Reflection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Questioning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Collection of Data/Graphing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Safe Environment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Happy Faces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52346" lvl="0" marL="304746" rtl="0" algn="l">
              <a:lnSpc>
                <a:spcPct val="11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52346" lvl="0" marL="304746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idx="1" type="body"/>
          </p:nvPr>
        </p:nvSpPr>
        <p:spPr>
          <a:xfrm>
            <a:off x="1117300" y="585250"/>
            <a:ext cx="10157400" cy="60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Scientific Fundamentals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Kinematics 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Dynamics 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Vectors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Two Dimensional Motion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Momentum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Work and Energy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Circular Motion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Gravity 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Electrostatics 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Electric Current and Circuits 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Magnetism 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Electromagnetism 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Waves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 Sound </a:t>
            </a:r>
            <a:endParaRPr b="1"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Light  </a:t>
            </a:r>
            <a:endParaRPr b="1" i="0" sz="24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" name="Google Shape;150;p8"/>
          <p:cNvSpPr txBox="1"/>
          <p:nvPr>
            <p:ph type="title"/>
          </p:nvPr>
        </p:nvSpPr>
        <p:spPr>
          <a:xfrm>
            <a:off x="1117300" y="76200"/>
            <a:ext cx="101574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</a:pPr>
            <a:r>
              <a:rPr b="1" lang="en-US" sz="3600"/>
              <a:t>Physics Topics Covered</a:t>
            </a:r>
            <a:r>
              <a:rPr b="1" lang="en-US"/>
              <a:t>:</a:t>
            </a:r>
            <a:endParaRPr b="1" i="0" sz="4400" u="none" cap="none" strike="noStrike">
              <a:solidFill>
                <a:srgbClr val="31521B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99fe4a439_0_0"/>
          <p:cNvSpPr txBox="1"/>
          <p:nvPr>
            <p:ph idx="1" type="body"/>
          </p:nvPr>
        </p:nvSpPr>
        <p:spPr>
          <a:xfrm>
            <a:off x="716875" y="1473300"/>
            <a:ext cx="10557900" cy="46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00">
                <a:latin typeface="Calibri"/>
                <a:ea typeface="Calibri"/>
                <a:cs typeface="Calibri"/>
                <a:sym typeface="Calibri"/>
              </a:rPr>
              <a:t> Topics Covered:</a:t>
            </a:r>
            <a:endParaRPr b="1" sz="3400"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b="1" lang="en-US" sz="3400">
                <a:latin typeface="Calibri"/>
                <a:ea typeface="Calibri"/>
                <a:cs typeface="Calibri"/>
                <a:sym typeface="Calibri"/>
              </a:rPr>
              <a:t>Intro to Environmental Science</a:t>
            </a:r>
            <a:endParaRPr b="1" sz="3400"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b="1" lang="en-US" sz="3400">
                <a:latin typeface="Calibri"/>
                <a:ea typeface="Calibri"/>
                <a:cs typeface="Calibri"/>
                <a:sym typeface="Calibri"/>
              </a:rPr>
              <a:t>Ecology</a:t>
            </a:r>
            <a:endParaRPr b="1" sz="3400"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b="1" lang="en-US" sz="3400">
                <a:latin typeface="Calibri"/>
                <a:ea typeface="Calibri"/>
                <a:cs typeface="Calibri"/>
                <a:sym typeface="Calibri"/>
              </a:rPr>
              <a:t>Populations</a:t>
            </a:r>
            <a:endParaRPr b="1" sz="3400"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b="1" lang="en-US" sz="3400">
                <a:latin typeface="Calibri"/>
                <a:ea typeface="Calibri"/>
                <a:cs typeface="Calibri"/>
                <a:sym typeface="Calibri"/>
              </a:rPr>
              <a:t>Earth’s Resources</a:t>
            </a:r>
            <a:endParaRPr b="1" sz="3400"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b="1" lang="en-US" sz="3400">
                <a:latin typeface="Calibri"/>
                <a:ea typeface="Calibri"/>
                <a:cs typeface="Calibri"/>
                <a:sym typeface="Calibri"/>
              </a:rPr>
              <a:t>Human’s and the Environment</a:t>
            </a:r>
            <a:endParaRPr b="1" sz="3400"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b="1" lang="en-US" sz="3400">
                <a:latin typeface="Calibri"/>
                <a:ea typeface="Calibri"/>
                <a:cs typeface="Calibri"/>
                <a:sym typeface="Calibri"/>
              </a:rPr>
              <a:t>Sustainable Future</a:t>
            </a:r>
            <a:endParaRPr b="1" sz="3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4700"/>
          </a:p>
        </p:txBody>
      </p:sp>
      <p:sp>
        <p:nvSpPr>
          <p:cNvPr id="157" name="Google Shape;157;g999fe4a439_0_0"/>
          <p:cNvSpPr txBox="1"/>
          <p:nvPr>
            <p:ph type="title"/>
          </p:nvPr>
        </p:nvSpPr>
        <p:spPr>
          <a:xfrm>
            <a:off x="1117309" y="76200"/>
            <a:ext cx="101574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Environmental Science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>
            <p:ph idx="1" type="body"/>
          </p:nvPr>
        </p:nvSpPr>
        <p:spPr>
          <a:xfrm>
            <a:off x="1117300" y="450200"/>
            <a:ext cx="10157400" cy="6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Students will sign in and come to class consistently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Students enter the class on time 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Students are in appropriate school dress 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Students are not permitted to use Cell Phone during class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Students are not allowed to chew gum/eat food during class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Bullying, Cyberbulllying and Cursing are not allowed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Students hand in Do Nows, homework, classwork, quizes and tests on a timely basis.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Classroom Discussion/ Participation is encouraged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Take Notes and Stay Focused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Small Group Work Participation and Cooperation in breakout rooms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Practice Activity/Lab Work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Respect Others and yourself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Respect Property of others and the school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Stay on Task 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Use Technology Responsibly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Try your best!</a:t>
            </a:r>
            <a:endParaRPr/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Ask for help if you don’t understand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85290" lvl="1" marL="731392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ts val="2000"/>
              <a:buFont typeface="Quest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" name="Google Shape;163;p9"/>
          <p:cNvSpPr txBox="1"/>
          <p:nvPr>
            <p:ph type="title"/>
          </p:nvPr>
        </p:nvSpPr>
        <p:spPr>
          <a:xfrm>
            <a:off x="1117300" y="76200"/>
            <a:ext cx="101574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1400"/>
              <a:buFont typeface="Questrial"/>
              <a:buNone/>
            </a:pPr>
            <a:r>
              <a:rPr b="0" i="0" lang="en-US" sz="4400" u="none" cap="none" strike="noStrike">
                <a:solidFill>
                  <a:srgbClr val="31521B"/>
                </a:solidFill>
                <a:latin typeface="Questrial"/>
                <a:ea typeface="Questrial"/>
                <a:cs typeface="Questrial"/>
                <a:sym typeface="Questrial"/>
              </a:rPr>
              <a:t>Classroom Policies</a:t>
            </a:r>
            <a:endParaRPr b="0" i="0" sz="4400" u="none" cap="none" strike="noStrike">
              <a:solidFill>
                <a:srgbClr val="31521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elcome back to school presentation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SEAMAN : TAMI</dc:creator>
</cp:coreProperties>
</file>